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598" r:id="rId2"/>
    <p:sldId id="599" r:id="rId3"/>
    <p:sldId id="531" r:id="rId4"/>
    <p:sldId id="581" r:id="rId5"/>
    <p:sldId id="580" r:id="rId6"/>
    <p:sldId id="582" r:id="rId7"/>
    <p:sldId id="583" r:id="rId8"/>
    <p:sldId id="584" r:id="rId9"/>
    <p:sldId id="585" r:id="rId10"/>
    <p:sldId id="586" r:id="rId11"/>
    <p:sldId id="587" r:id="rId12"/>
    <p:sldId id="588" r:id="rId13"/>
    <p:sldId id="378" r:id="rId14"/>
    <p:sldId id="592" r:id="rId15"/>
    <p:sldId id="593" r:id="rId16"/>
    <p:sldId id="594" r:id="rId17"/>
    <p:sldId id="595" r:id="rId18"/>
    <p:sldId id="596" r:id="rId19"/>
    <p:sldId id="461" r:id="rId20"/>
    <p:sldId id="589" r:id="rId21"/>
    <p:sldId id="590" r:id="rId22"/>
    <p:sldId id="591" r:id="rId23"/>
  </p:sldIdLst>
  <p:sldSz cx="9144000" cy="5143500" type="screen16x9"/>
  <p:notesSz cx="6858000" cy="9144000"/>
  <p:defaultTextStyle>
    <a:defPPr>
      <a:defRPr lang="en-US"/>
    </a:defPPr>
    <a:lvl1pPr marL="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D60093"/>
    <a:srgbClr val="F0287E"/>
    <a:srgbClr val="CC0066"/>
    <a:srgbClr val="C96009"/>
    <a:srgbClr val="D56509"/>
    <a:srgbClr val="FFFF99"/>
    <a:srgbClr val="FFCC66"/>
    <a:srgbClr val="2B7539"/>
    <a:srgbClr val="E30B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9505" autoAdjust="0"/>
  </p:normalViewPr>
  <p:slideViewPr>
    <p:cSldViewPr>
      <p:cViewPr>
        <p:scale>
          <a:sx n="70" d="100"/>
          <a:sy n="70" d="100"/>
        </p:scale>
        <p:origin x="-1842" y="-8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4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3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0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7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7941" y="494111"/>
            <a:ext cx="4732337" cy="10533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928" y="494111"/>
            <a:ext cx="14044613" cy="10533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2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705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93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469">
                <a:solidFill>
                  <a:schemeClr val="tx1">
                    <a:tint val="75000"/>
                  </a:schemeClr>
                </a:solidFill>
              </a:defRPr>
            </a:lvl1pPr>
            <a:lvl2pPr marL="334702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6940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3pPr>
            <a:lvl4pPr marL="1004102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4pPr>
            <a:lvl5pPr marL="13388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5pPr>
            <a:lvl6pPr marL="16735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6pPr>
            <a:lvl7pPr marL="2008205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7pPr>
            <a:lvl8pPr marL="2342906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8pPr>
            <a:lvl9pPr marL="2677607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928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1803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8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344"/>
            </a:lvl1pPr>
            <a:lvl2pPr>
              <a:defRPr sz="2063"/>
            </a:lvl2pPr>
            <a:lvl3pPr>
              <a:defRPr sz="1750"/>
            </a:lvl3pPr>
            <a:lvl4pPr>
              <a:defRPr sz="1469"/>
            </a:lvl4pPr>
            <a:lvl5pPr>
              <a:defRPr sz="1469"/>
            </a:lvl5pPr>
            <a:lvl6pPr>
              <a:defRPr sz="1469"/>
            </a:lvl6pPr>
            <a:lvl7pPr>
              <a:defRPr sz="1469"/>
            </a:lvl7pPr>
            <a:lvl8pPr>
              <a:defRPr sz="1469"/>
            </a:lvl8pPr>
            <a:lvl9pPr>
              <a:defRPr sz="1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3008313" cy="351829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344"/>
            </a:lvl1pPr>
            <a:lvl2pPr marL="334702" indent="0">
              <a:buNone/>
              <a:defRPr sz="2063"/>
            </a:lvl2pPr>
            <a:lvl3pPr marL="669401" indent="0">
              <a:buNone/>
              <a:defRPr sz="1750"/>
            </a:lvl3pPr>
            <a:lvl4pPr marL="1004102" indent="0">
              <a:buNone/>
              <a:defRPr sz="1469"/>
            </a:lvl4pPr>
            <a:lvl5pPr marL="1338804" indent="0">
              <a:buNone/>
              <a:defRPr sz="1469"/>
            </a:lvl5pPr>
            <a:lvl6pPr marL="1673504" indent="0">
              <a:buNone/>
              <a:defRPr sz="1469"/>
            </a:lvl6pPr>
            <a:lvl7pPr marL="2008205" indent="0">
              <a:buNone/>
              <a:defRPr sz="1469"/>
            </a:lvl7pPr>
            <a:lvl8pPr marL="2342906" indent="0">
              <a:buNone/>
              <a:defRPr sz="1469"/>
            </a:lvl8pPr>
            <a:lvl9pPr marL="2677607" indent="0">
              <a:buNone/>
              <a:defRPr sz="14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669401" rtl="0" eaLnBrk="1" latinLnBrk="0" hangingPunct="1">
        <a:spcBef>
          <a:spcPct val="0"/>
        </a:spcBef>
        <a:buNone/>
        <a:defRPr sz="3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026" indent="-251026" algn="l" defTabSz="669401" rtl="0" eaLnBrk="1" latinLnBrk="0" hangingPunct="1">
        <a:spcBef>
          <a:spcPct val="20000"/>
        </a:spcBef>
        <a:buFont typeface="Arial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1pPr>
      <a:lvl2pPr marL="543888" indent="-209188" algn="l" defTabSz="669401" rtl="0" eaLnBrk="1" latinLnBrk="0" hangingPunct="1">
        <a:spcBef>
          <a:spcPct val="20000"/>
        </a:spcBef>
        <a:buFont typeface="Arial" pitchFamily="34" charset="0"/>
        <a:buChar char="–"/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836752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171453" indent="-167351" algn="l" defTabSz="669401" rtl="0" eaLnBrk="1" latinLnBrk="0" hangingPunct="1">
        <a:spcBef>
          <a:spcPct val="20000"/>
        </a:spcBef>
        <a:buFont typeface="Arial" pitchFamily="34" charset="0"/>
        <a:buChar char="–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506154" indent="-167351" algn="l" defTabSz="669401" rtl="0" eaLnBrk="1" latinLnBrk="0" hangingPunct="1">
        <a:spcBef>
          <a:spcPct val="20000"/>
        </a:spcBef>
        <a:buFont typeface="Arial" pitchFamily="34" charset="0"/>
        <a:buChar char="»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1840854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6pPr>
      <a:lvl7pPr marL="2175555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7pPr>
      <a:lvl8pPr marL="2510256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8pPr>
      <a:lvl9pPr marL="2844957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47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9401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41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88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735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8205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42906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77607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Pancasila_(politics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813629" y="361950"/>
            <a:ext cx="2953751" cy="4171765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" y="552265"/>
            <a:ext cx="2788402" cy="398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01985" y="571316"/>
            <a:ext cx="4067859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MEDIA MENGAJAR </a:t>
            </a:r>
            <a:endParaRPr lang="en-US" sz="32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515" y="1428852"/>
            <a:ext cx="4211607" cy="3046964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Pancasila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Kewarganegaraan</a:t>
            </a:r>
            <a:endParaRPr lang="en-US" sz="3600" b="1" dirty="0">
              <a:ln w="0"/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SMA/MA </a:t>
            </a:r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コネクタ 9"/>
          <p:cNvCxnSpPr/>
          <p:nvPr/>
        </p:nvCxnSpPr>
        <p:spPr>
          <a:xfrm>
            <a:off x="3844051" y="1289418"/>
            <a:ext cx="46705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030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200" y="676455"/>
              <a:ext cx="45720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7278" y="667133"/>
            <a:ext cx="8488616" cy="4028871"/>
            <a:chOff x="647278" y="667133"/>
            <a:chExt cx="8488616" cy="4028871"/>
          </a:xfrm>
        </p:grpSpPr>
        <p:sp>
          <p:nvSpPr>
            <p:cNvPr id="41" name="TextBox 40"/>
            <p:cNvSpPr txBox="1"/>
            <p:nvPr/>
          </p:nvSpPr>
          <p:spPr>
            <a:xfrm>
              <a:off x="647278" y="1854934"/>
              <a:ext cx="4610521" cy="16312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Ciri utama dari </a:t>
              </a:r>
              <a:r>
                <a:rPr lang="id-ID" sz="2000" dirty="0" smtClean="0"/>
                <a:t>sistem demokrasi adalah tegaknya hukum </a:t>
              </a:r>
              <a:r>
                <a:rPr lang="id-ID" sz="2000" dirty="0"/>
                <a:t>di masyarakat (</a:t>
              </a:r>
              <a:r>
                <a:rPr lang="id-ID" sz="2000" dirty="0" smtClean="0"/>
                <a:t>law enforcement</a:t>
              </a:r>
              <a:r>
                <a:rPr lang="id-ID" sz="2000" dirty="0"/>
                <a:t>) dan </a:t>
              </a:r>
              <a:r>
                <a:rPr lang="id-ID" sz="2000" dirty="0" smtClean="0"/>
                <a:t>diakuinya hak </a:t>
              </a:r>
              <a:r>
                <a:rPr lang="id-ID" sz="2000" dirty="0"/>
                <a:t>asasi manusia (HAM) </a:t>
              </a:r>
              <a:r>
                <a:rPr lang="id-ID" sz="2000" dirty="0" smtClean="0"/>
                <a:t>oleh setiap </a:t>
              </a:r>
              <a:r>
                <a:rPr lang="id-ID" sz="2000" dirty="0"/>
                <a:t>anggota masyarakat </a:t>
              </a:r>
              <a:r>
                <a:rPr lang="id-ID" sz="2000" dirty="0" smtClean="0"/>
                <a:t>di suatu </a:t>
              </a:r>
              <a:r>
                <a:rPr lang="id-ID" sz="2000" dirty="0"/>
                <a:t>negara.</a:t>
              </a:r>
              <a:endParaRPr lang="en-US" sz="1600" i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2355" y="667133"/>
              <a:ext cx="3683539" cy="402887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629400" y="424815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0" name="Rectangle 27"/>
            <p:cNvSpPr/>
            <p:nvPr/>
          </p:nvSpPr>
          <p:spPr>
            <a:xfrm>
              <a:off x="1225685" y="772509"/>
              <a:ext cx="4565514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Demokrasi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51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52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53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54" name="正方形/長方形 15"/>
            <p:cNvSpPr/>
            <p:nvPr/>
          </p:nvSpPr>
          <p:spPr>
            <a:xfrm flipV="1">
              <a:off x="1219200" y="619305"/>
              <a:ext cx="45720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55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26978" y="361950"/>
            <a:ext cx="8526013" cy="4333723"/>
            <a:chOff x="226978" y="361950"/>
            <a:chExt cx="8526013" cy="4333723"/>
          </a:xfrm>
        </p:grpSpPr>
        <p:sp>
          <p:nvSpPr>
            <p:cNvPr id="10" name="TextBox 9"/>
            <p:cNvSpPr txBox="1"/>
            <p:nvPr/>
          </p:nvSpPr>
          <p:spPr>
            <a:xfrm>
              <a:off x="5884425" y="4449452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commons.wikimedia.org</a:t>
              </a:r>
              <a:endParaRPr lang="id-ID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6979" y="1809750"/>
              <a:ext cx="5564221" cy="2862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fi-FI" sz="1500" dirty="0" smtClean="0"/>
                <a:t>Constitutionalism</a:t>
              </a:r>
              <a:r>
                <a:rPr lang="id-ID" sz="1500" dirty="0" smtClean="0"/>
                <a:t> </a:t>
              </a:r>
              <a:r>
                <a:rPr lang="fi-FI" sz="1500" dirty="0" smtClean="0"/>
                <a:t>(konstitusionalisme).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Democratic </a:t>
              </a:r>
              <a:r>
                <a:rPr lang="en-US" sz="1500" i="1" dirty="0"/>
                <a:t>elections (</a:t>
              </a:r>
              <a:r>
                <a:rPr lang="en-US" sz="1500" i="1" dirty="0" err="1"/>
                <a:t>pemilihan</a:t>
              </a:r>
              <a:r>
                <a:rPr lang="en-US" sz="1500" i="1" dirty="0"/>
                <a:t> yang </a:t>
              </a:r>
              <a:r>
                <a:rPr lang="en-US" sz="1500" i="1" dirty="0" err="1"/>
                <a:t>demokratis</a:t>
              </a:r>
              <a:r>
                <a:rPr lang="en-US" sz="1500" i="1" dirty="0" smtClean="0"/>
                <a:t>).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State </a:t>
              </a:r>
              <a:r>
                <a:rPr lang="en-US" sz="1500" i="1" dirty="0"/>
                <a:t>and local governments (</a:t>
              </a:r>
              <a:r>
                <a:rPr lang="en-US" sz="1500" i="1" dirty="0" err="1"/>
                <a:t>negara</a:t>
              </a:r>
              <a:r>
                <a:rPr lang="en-US" sz="1500" i="1" dirty="0"/>
                <a:t> </a:t>
              </a:r>
              <a:r>
                <a:rPr lang="en-US" sz="1500" i="1" dirty="0" err="1"/>
                <a:t>dan</a:t>
              </a:r>
              <a:r>
                <a:rPr lang="en-US" sz="1500" i="1" dirty="0"/>
                <a:t> </a:t>
              </a:r>
              <a:r>
                <a:rPr lang="en-US" sz="1500" i="1" dirty="0" err="1"/>
                <a:t>pemerintah</a:t>
              </a:r>
              <a:r>
                <a:rPr lang="en-US" sz="1500" i="1" dirty="0"/>
                <a:t> </a:t>
              </a:r>
              <a:r>
                <a:rPr lang="en-US" sz="1500" i="1" dirty="0" err="1"/>
                <a:t>daerah</a:t>
              </a:r>
              <a:r>
                <a:rPr lang="en-US" sz="1500" i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Creation </a:t>
              </a:r>
              <a:r>
                <a:rPr lang="en-US" sz="1500" i="1" dirty="0"/>
                <a:t>of law (</a:t>
              </a:r>
              <a:r>
                <a:rPr lang="en-US" sz="1500" i="1" dirty="0" err="1"/>
                <a:t>pembuatan</a:t>
              </a:r>
              <a:r>
                <a:rPr lang="en-US" sz="1500" i="1" dirty="0"/>
                <a:t> </a:t>
              </a:r>
              <a:r>
                <a:rPr lang="en-US" sz="1500" i="1" dirty="0" err="1"/>
                <a:t>hukum</a:t>
              </a:r>
              <a:r>
                <a:rPr lang="en-US" sz="1500" i="1" dirty="0" smtClean="0"/>
                <a:t>).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An </a:t>
              </a:r>
              <a:r>
                <a:rPr lang="en-US" sz="1500" i="1" dirty="0"/>
                <a:t>independent judiciary (</a:t>
              </a:r>
              <a:r>
                <a:rPr lang="en-US" sz="1500" i="1" dirty="0" err="1"/>
                <a:t>peradilan</a:t>
              </a:r>
              <a:r>
                <a:rPr lang="en-US" sz="1500" i="1" dirty="0"/>
                <a:t> yang </a:t>
              </a:r>
              <a:r>
                <a:rPr lang="en-US" sz="1500" i="1" dirty="0" err="1"/>
                <a:t>independen</a:t>
              </a:r>
              <a:r>
                <a:rPr lang="en-US" sz="1500" i="1" dirty="0" smtClean="0"/>
                <a:t>).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Powers </a:t>
              </a:r>
              <a:r>
                <a:rPr lang="en-US" sz="1500" i="1" dirty="0"/>
                <a:t>of the presidency (</a:t>
              </a:r>
              <a:r>
                <a:rPr lang="en-US" sz="1500" i="1" dirty="0" err="1"/>
                <a:t>kekuasaan</a:t>
              </a:r>
              <a:r>
                <a:rPr lang="en-US" sz="1500" i="1" dirty="0"/>
                <a:t> </a:t>
              </a:r>
              <a:r>
                <a:rPr lang="en-US" sz="1500" i="1" dirty="0" err="1"/>
                <a:t>presiden</a:t>
              </a:r>
              <a:r>
                <a:rPr lang="en-US" sz="1500" i="1" dirty="0"/>
                <a:t>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dirty="0" smtClean="0"/>
                <a:t>Role </a:t>
              </a:r>
              <a:r>
                <a:rPr lang="en-US" sz="1500" dirty="0"/>
                <a:t>of a free media (media yang </a:t>
              </a:r>
              <a:r>
                <a:rPr lang="en-US" sz="1500" dirty="0" err="1"/>
                <a:t>bebas</a:t>
              </a:r>
              <a:r>
                <a:rPr lang="en-US" sz="1500" dirty="0"/>
                <a:t>)</a:t>
              </a:r>
              <a:endParaRPr lang="en-US" sz="1500" i="1" dirty="0"/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Role </a:t>
              </a:r>
              <a:r>
                <a:rPr lang="en-US" sz="1500" i="1" dirty="0"/>
                <a:t>of interest groups (</a:t>
              </a:r>
              <a:r>
                <a:rPr lang="en-US" sz="1500" i="1" dirty="0" err="1"/>
                <a:t>peran</a:t>
              </a:r>
              <a:r>
                <a:rPr lang="en-US" sz="1500" i="1" dirty="0"/>
                <a:t> </a:t>
              </a:r>
              <a:r>
                <a:rPr lang="en-US" sz="1500" i="1" dirty="0" err="1"/>
                <a:t>kelompok</a:t>
              </a:r>
              <a:r>
                <a:rPr lang="en-US" sz="1500" i="1" dirty="0"/>
                <a:t> </a:t>
              </a:r>
              <a:r>
                <a:rPr lang="en-US" sz="1500" i="1" dirty="0" err="1"/>
                <a:t>kepentingan</a:t>
              </a:r>
              <a:r>
                <a:rPr lang="en-US" sz="1500" i="1" dirty="0"/>
                <a:t>)</a:t>
              </a:r>
            </a:p>
            <a:p>
              <a:pPr marL="342900" indent="-342900">
                <a:buAutoNum type="arabicPeriod"/>
              </a:pPr>
              <a:r>
                <a:rPr lang="en-US" sz="1500" i="1" dirty="0" smtClean="0"/>
                <a:t>Public’s </a:t>
              </a:r>
              <a:r>
                <a:rPr lang="en-US" sz="1500" i="1" dirty="0"/>
                <a:t>right to know (</a:t>
              </a:r>
              <a:r>
                <a:rPr lang="en-US" sz="1500" i="1" dirty="0" err="1"/>
                <a:t>hak</a:t>
              </a:r>
              <a:r>
                <a:rPr lang="en-US" sz="1500" i="1" dirty="0"/>
                <a:t> </a:t>
              </a:r>
              <a:r>
                <a:rPr lang="en-US" sz="1500" i="1" dirty="0" err="1"/>
                <a:t>publik</a:t>
              </a:r>
              <a:r>
                <a:rPr lang="en-US" sz="1500" i="1" dirty="0"/>
                <a:t> </a:t>
              </a:r>
              <a:r>
                <a:rPr lang="en-US" sz="1500" i="1" dirty="0" err="1"/>
                <a:t>untuk</a:t>
              </a:r>
              <a:r>
                <a:rPr lang="en-US" sz="1500" i="1" dirty="0"/>
                <a:t> </a:t>
              </a:r>
              <a:r>
                <a:rPr lang="en-US" sz="1500" i="1" dirty="0" err="1"/>
                <a:t>tahu</a:t>
              </a:r>
              <a:r>
                <a:rPr lang="en-US" sz="1500" i="1" dirty="0" smtClean="0"/>
                <a:t>)</a:t>
              </a:r>
            </a:p>
            <a:p>
              <a:pPr marL="342900" indent="-342900">
                <a:buFontTx/>
                <a:buAutoNum type="arabicPeriod"/>
              </a:pPr>
              <a:r>
                <a:rPr lang="en-US" sz="1500" dirty="0" smtClean="0"/>
                <a:t>Protecting </a:t>
              </a:r>
              <a:r>
                <a:rPr lang="en-US" sz="1500" dirty="0"/>
                <a:t>minority rights (</a:t>
              </a:r>
              <a:r>
                <a:rPr lang="en-US" sz="1500" dirty="0" err="1"/>
                <a:t>melindungi</a:t>
              </a:r>
              <a:r>
                <a:rPr lang="en-US" sz="1500" dirty="0"/>
                <a:t> </a:t>
              </a:r>
              <a:r>
                <a:rPr lang="en-US" sz="1500" dirty="0" err="1"/>
                <a:t>hak-hak</a:t>
              </a:r>
              <a:r>
                <a:rPr lang="en-US" sz="1500" dirty="0"/>
                <a:t> </a:t>
              </a:r>
              <a:r>
                <a:rPr lang="en-US" sz="1500" dirty="0" err="1"/>
                <a:t>minoritas</a:t>
              </a:r>
              <a:r>
                <a:rPr lang="en-US" sz="1500" dirty="0"/>
                <a:t>)</a:t>
              </a:r>
              <a:endParaRPr lang="en-US" sz="1500" i="1" dirty="0"/>
            </a:p>
            <a:p>
              <a:pPr marL="342900" indent="-342900">
                <a:buFontTx/>
                <a:buAutoNum type="arabicPeriod"/>
              </a:pPr>
              <a:r>
                <a:rPr lang="en-US" sz="1500" dirty="0" smtClean="0"/>
                <a:t>Civilian </a:t>
              </a:r>
              <a:r>
                <a:rPr lang="en-US" sz="1500" dirty="0"/>
                <a:t>control of the military (</a:t>
              </a:r>
              <a:r>
                <a:rPr lang="en-US" sz="1500" dirty="0" err="1"/>
                <a:t>kontrol</a:t>
              </a:r>
              <a:r>
                <a:rPr lang="en-US" sz="1500" dirty="0"/>
                <a:t> </a:t>
              </a:r>
              <a:r>
                <a:rPr lang="en-US" sz="1500" dirty="0" err="1"/>
                <a:t>sipil</a:t>
              </a:r>
              <a:r>
                <a:rPr lang="en-US" sz="1500" dirty="0"/>
                <a:t> </a:t>
              </a:r>
              <a:r>
                <a:rPr lang="en-US" sz="1500" dirty="0" err="1"/>
                <a:t>terhadap</a:t>
              </a:r>
              <a:r>
                <a:rPr lang="en-US" sz="1500" dirty="0"/>
                <a:t> </a:t>
              </a:r>
              <a:r>
                <a:rPr lang="en-US" sz="1500" dirty="0" err="1"/>
                <a:t>militer</a:t>
              </a:r>
              <a:r>
                <a:rPr lang="en-US" sz="1500" dirty="0" smtClean="0"/>
                <a:t>)</a:t>
              </a:r>
              <a:endParaRPr lang="en-US" sz="1500" i="1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6978" y="1162050"/>
              <a:ext cx="5564221" cy="58477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t-IT" sz="1600" dirty="0"/>
                <a:t>Menurut Melvin I. Urofsky, terdapat 11 prinsip-prinsip</a:t>
              </a:r>
            </a:p>
            <a:p>
              <a:r>
                <a:rPr lang="it-IT" sz="1600" dirty="0"/>
                <a:t>dasar yang harus ada di suatu negara demokrasi.</a:t>
              </a:r>
              <a:endParaRPr lang="id-ID" sz="1400" dirty="0"/>
            </a:p>
          </p:txBody>
        </p:sp>
        <p:pic>
          <p:nvPicPr>
            <p:cNvPr id="1026" name="Picture 2" descr="Image result for Melvin I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243"/>
            <a:stretch/>
          </p:blipFill>
          <p:spPr bwMode="auto">
            <a:xfrm>
              <a:off x="5941575" y="361950"/>
              <a:ext cx="2811416" cy="4087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27"/>
            <p:cNvSpPr/>
            <p:nvPr/>
          </p:nvSpPr>
          <p:spPr>
            <a:xfrm>
              <a:off x="1225685" y="639159"/>
              <a:ext cx="4565514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Demokrasi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579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38292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chemeClr val="bg1"/>
                </a:solidFill>
              </a:rPr>
              <a:t>Sumber: shutterstock.com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47280" y="1556674"/>
            <a:ext cx="7506120" cy="2539076"/>
            <a:chOff x="647280" y="1556674"/>
            <a:chExt cx="7506120" cy="2539076"/>
          </a:xfrm>
        </p:grpSpPr>
        <p:cxnSp>
          <p:nvCxnSpPr>
            <p:cNvPr id="18" name="Straight Connector 28"/>
            <p:cNvCxnSpPr>
              <a:cxnSpLocks/>
              <a:stCxn id="21" idx="2"/>
              <a:endCxn id="27" idx="0"/>
            </p:cNvCxnSpPr>
            <p:nvPr/>
          </p:nvCxnSpPr>
          <p:spPr>
            <a:xfrm>
              <a:off x="4532244" y="2343149"/>
              <a:ext cx="39756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29"/>
            <p:cNvGrpSpPr/>
            <p:nvPr/>
          </p:nvGrpSpPr>
          <p:grpSpPr>
            <a:xfrm>
              <a:off x="3124200" y="1556674"/>
              <a:ext cx="2816087" cy="786475"/>
              <a:chOff x="6781800" y="2895600"/>
              <a:chExt cx="9067800" cy="2362200"/>
            </a:xfrm>
            <a:solidFill>
              <a:srgbClr val="CC0066"/>
            </a:solidFill>
          </p:grpSpPr>
          <p:sp>
            <p:nvSpPr>
              <p:cNvPr id="21" name="Rectangle 30"/>
              <p:cNvSpPr/>
              <p:nvPr/>
            </p:nvSpPr>
            <p:spPr>
              <a:xfrm>
                <a:off x="6781800" y="2895600"/>
                <a:ext cx="9067800" cy="2362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22" name="TextBox 31"/>
              <p:cNvSpPr txBox="1"/>
              <p:nvPr/>
            </p:nvSpPr>
            <p:spPr>
              <a:xfrm>
                <a:off x="7353643" y="3087129"/>
                <a:ext cx="7936479" cy="194127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800" dirty="0">
                    <a:solidFill>
                      <a:schemeClr val="bg1"/>
                    </a:solidFill>
                  </a:rPr>
                  <a:t>Tingkat Persamaan dalam Masyarakat</a:t>
                </a:r>
                <a:endParaRPr lang="sv-SE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32"/>
            <p:cNvSpPr/>
            <p:nvPr/>
          </p:nvSpPr>
          <p:spPr>
            <a:xfrm>
              <a:off x="647280" y="3409950"/>
              <a:ext cx="1486320" cy="6858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Persamaan Politik</a:t>
              </a:r>
              <a:endParaRPr lang="en-US" sz="1600" dirty="0"/>
            </a:p>
          </p:txBody>
        </p:sp>
        <p:sp>
          <p:nvSpPr>
            <p:cNvPr id="24" name="Rectangle 33"/>
            <p:cNvSpPr/>
            <p:nvPr/>
          </p:nvSpPr>
          <p:spPr>
            <a:xfrm>
              <a:off x="2285999" y="3409949"/>
              <a:ext cx="1447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Persamaan di depan hukum</a:t>
              </a:r>
              <a:endParaRPr lang="en-US" sz="1600" dirty="0"/>
            </a:p>
          </p:txBody>
        </p:sp>
        <p:cxnSp>
          <p:nvCxnSpPr>
            <p:cNvPr id="25" name="Straight Connector 34"/>
            <p:cNvCxnSpPr>
              <a:cxnSpLocks/>
              <a:stCxn id="21" idx="2"/>
              <a:endCxn id="23" idx="0"/>
            </p:cNvCxnSpPr>
            <p:nvPr/>
          </p:nvCxnSpPr>
          <p:spPr>
            <a:xfrm flipH="1">
              <a:off x="1390440" y="2343149"/>
              <a:ext cx="3141804" cy="1066801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5"/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3009899" y="2343149"/>
              <a:ext cx="1522345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36"/>
            <p:cNvSpPr/>
            <p:nvPr/>
          </p:nvSpPr>
          <p:spPr>
            <a:xfrm>
              <a:off x="3886200" y="3409949"/>
              <a:ext cx="13716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Persamaan kesempatan</a:t>
              </a:r>
              <a:endParaRPr lang="en-US" sz="1600" dirty="0"/>
            </a:p>
          </p:txBody>
        </p:sp>
        <p:cxnSp>
          <p:nvCxnSpPr>
            <p:cNvPr id="28" name="Straight Connector 37"/>
            <p:cNvCxnSpPr>
              <a:cxnSpLocks/>
              <a:stCxn id="21" idx="2"/>
              <a:endCxn id="29" idx="0"/>
            </p:cNvCxnSpPr>
            <p:nvPr/>
          </p:nvCxnSpPr>
          <p:spPr>
            <a:xfrm>
              <a:off x="4532244" y="2343149"/>
              <a:ext cx="1525656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8"/>
            <p:cNvSpPr/>
            <p:nvPr/>
          </p:nvSpPr>
          <p:spPr>
            <a:xfrm>
              <a:off x="5410200" y="3409949"/>
              <a:ext cx="12954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Persamaan ekonomi</a:t>
              </a:r>
              <a:endParaRPr lang="en-US" sz="1600" dirty="0"/>
            </a:p>
          </p:txBody>
        </p:sp>
        <p:cxnSp>
          <p:nvCxnSpPr>
            <p:cNvPr id="30" name="Straight Connector 37"/>
            <p:cNvCxnSpPr>
              <a:cxnSpLocks/>
              <a:stCxn id="21" idx="2"/>
              <a:endCxn id="31" idx="0"/>
            </p:cNvCxnSpPr>
            <p:nvPr/>
          </p:nvCxnSpPr>
          <p:spPr>
            <a:xfrm>
              <a:off x="4532244" y="2343149"/>
              <a:ext cx="2973456" cy="1066801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8"/>
            <p:cNvSpPr/>
            <p:nvPr/>
          </p:nvSpPr>
          <p:spPr>
            <a:xfrm>
              <a:off x="6858000" y="3409950"/>
              <a:ext cx="1295400" cy="6858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Persamaan sosial</a:t>
              </a:r>
              <a:endParaRPr lang="en-US" sz="1600" dirty="0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40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41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42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43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44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5" name="Rectangle 27"/>
          <p:cNvSpPr/>
          <p:nvPr/>
        </p:nvSpPr>
        <p:spPr>
          <a:xfrm>
            <a:off x="1225685" y="772509"/>
            <a:ext cx="7525942" cy="457489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75" tIns="14288" rIns="28575" bIns="14288" rtlCol="0" anchor="ctr"/>
          <a:lstStyle/>
          <a:p>
            <a:pPr indent="153918"/>
            <a:r>
              <a:rPr lang="id-ID" sz="2600" dirty="0"/>
              <a:t>1. Makna Demokrasi</a:t>
            </a:r>
          </a:p>
        </p:txBody>
      </p:sp>
    </p:spTree>
    <p:extLst>
      <p:ext uri="{BB962C8B-B14F-4D97-AF65-F5344CB8AC3E}">
        <p14:creationId xmlns:p14="http://schemas.microsoft.com/office/powerpoint/2010/main" val="218248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7009" y="1015052"/>
            <a:ext cx="8858385" cy="3708034"/>
            <a:chOff x="277009" y="1015052"/>
            <a:chExt cx="8858385" cy="3708034"/>
          </a:xfrm>
        </p:grpSpPr>
        <p:sp>
          <p:nvSpPr>
            <p:cNvPr id="9" name="TextBox 8"/>
            <p:cNvSpPr txBox="1"/>
            <p:nvPr/>
          </p:nvSpPr>
          <p:spPr>
            <a:xfrm rot="16200000">
              <a:off x="7945484" y="3131811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www.flickr.com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015052"/>
              <a:ext cx="6679373" cy="37080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7009" y="1576407"/>
              <a:ext cx="2828141" cy="258532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Langkah awal </a:t>
              </a:r>
              <a:r>
                <a:rPr lang="id-ID" sz="1800" dirty="0" smtClean="0"/>
                <a:t>demokratisasi di </a:t>
              </a:r>
              <a:r>
                <a:rPr lang="id-ID" sz="1800" dirty="0"/>
                <a:t>Indonesia dimulai </a:t>
              </a:r>
              <a:r>
                <a:rPr lang="id-ID" sz="1800" dirty="0" smtClean="0"/>
                <a:t>saat diterbitkannya </a:t>
              </a:r>
              <a:r>
                <a:rPr lang="id-ID" sz="1800" dirty="0"/>
                <a:t>Maklumat Wakil</a:t>
              </a:r>
            </a:p>
            <a:p>
              <a:r>
                <a:rPr lang="id-ID" sz="1800" dirty="0"/>
                <a:t>Presiden No. X Tanggal </a:t>
              </a:r>
              <a:r>
                <a:rPr lang="id-ID" sz="1800" dirty="0" smtClean="0"/>
                <a:t>3 November </a:t>
              </a:r>
              <a:r>
                <a:rPr lang="id-ID" sz="1800" dirty="0"/>
                <a:t>1945 yang </a:t>
              </a:r>
              <a:r>
                <a:rPr lang="id-ID" sz="1800" dirty="0" smtClean="0"/>
                <a:t>berisi anjuran </a:t>
              </a:r>
              <a:r>
                <a:rPr lang="id-ID" sz="1800" dirty="0"/>
                <a:t>untuk </a:t>
              </a:r>
              <a:r>
                <a:rPr lang="id-ID" sz="1800" dirty="0" smtClean="0"/>
                <a:t>membentuk partai </a:t>
              </a:r>
              <a:r>
                <a:rPr lang="id-ID" sz="1800" dirty="0"/>
                <a:t>politik.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404274"/>
            <a:ext cx="7880399" cy="2615276"/>
            <a:chOff x="457200" y="1404274"/>
            <a:chExt cx="7880399" cy="2615276"/>
          </a:xfrm>
        </p:grpSpPr>
        <p:cxnSp>
          <p:nvCxnSpPr>
            <p:cNvPr id="9" name="Straight Connector 28"/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4527599" y="2190749"/>
              <a:ext cx="676276" cy="114300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29"/>
            <p:cNvGrpSpPr/>
            <p:nvPr/>
          </p:nvGrpSpPr>
          <p:grpSpPr>
            <a:xfrm>
              <a:off x="2317799" y="1404274"/>
              <a:ext cx="4419600" cy="786475"/>
              <a:chOff x="4328160" y="2895600"/>
              <a:chExt cx="14231112" cy="2362200"/>
            </a:xfrm>
            <a:solidFill>
              <a:srgbClr val="D60093"/>
            </a:solidFill>
          </p:grpSpPr>
          <p:sp>
            <p:nvSpPr>
              <p:cNvPr id="12" name="Rectangle 30"/>
              <p:cNvSpPr/>
              <p:nvPr/>
            </p:nvSpPr>
            <p:spPr>
              <a:xfrm>
                <a:off x="4328160" y="2895600"/>
                <a:ext cx="14231112" cy="2362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600"/>
              </a:p>
            </p:txBody>
          </p:sp>
          <p:sp>
            <p:nvSpPr>
              <p:cNvPr id="13" name="TextBox 31"/>
              <p:cNvSpPr txBox="1"/>
              <p:nvPr/>
            </p:nvSpPr>
            <p:spPr>
              <a:xfrm>
                <a:off x="4818891" y="3144346"/>
                <a:ext cx="13249656" cy="194127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800" dirty="0">
                    <a:solidFill>
                      <a:schemeClr val="bg1"/>
                    </a:solidFill>
                  </a:rPr>
                  <a:t>Periodisasi Perkembangan Demokrasi di Indonesia</a:t>
                </a:r>
                <a:endParaRPr lang="sv-SE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4" name="Rectangle 32"/>
            <p:cNvSpPr/>
            <p:nvPr/>
          </p:nvSpPr>
          <p:spPr>
            <a:xfrm>
              <a:off x="457200" y="3333750"/>
              <a:ext cx="1631999" cy="685800"/>
            </a:xfrm>
            <a:prstGeom prst="rect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Demokrasi Liberal</a:t>
              </a:r>
              <a:endParaRPr lang="en-US" sz="1800" dirty="0"/>
            </a:p>
          </p:txBody>
        </p:sp>
        <p:sp>
          <p:nvSpPr>
            <p:cNvPr id="15" name="Rectangle 33"/>
            <p:cNvSpPr/>
            <p:nvPr/>
          </p:nvSpPr>
          <p:spPr>
            <a:xfrm>
              <a:off x="2241599" y="3333749"/>
              <a:ext cx="1447800" cy="685801"/>
            </a:xfrm>
            <a:prstGeom prst="rect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 smtClean="0">
                  <a:solidFill>
                    <a:schemeClr val="bg1"/>
                  </a:solidFill>
                </a:rPr>
                <a:t>Demokras</a:t>
              </a:r>
              <a:r>
                <a:rPr lang="id-ID" sz="1800" dirty="0" smtClean="0">
                  <a:solidFill>
                    <a:schemeClr val="bg1"/>
                  </a:solidFill>
                </a:rPr>
                <a:t>i</a:t>
              </a:r>
              <a:r>
                <a:rPr lang="fi-FI" sz="1800" dirty="0" smtClean="0">
                  <a:solidFill>
                    <a:schemeClr val="bg1"/>
                  </a:solidFill>
                </a:rPr>
                <a:t> </a:t>
              </a:r>
              <a:r>
                <a:rPr lang="fi-FI" sz="1800" dirty="0">
                  <a:solidFill>
                    <a:schemeClr val="bg1"/>
                  </a:solidFill>
                </a:rPr>
                <a:t>Terpimpin</a:t>
              </a:r>
              <a:endParaRPr lang="en-US" sz="1800" dirty="0"/>
            </a:p>
          </p:txBody>
        </p:sp>
        <p:cxnSp>
          <p:nvCxnSpPr>
            <p:cNvPr id="17" name="Straight Connector 34"/>
            <p:cNvCxnSpPr>
              <a:cxnSpLocks/>
              <a:stCxn id="12" idx="2"/>
              <a:endCxn id="14" idx="0"/>
            </p:cNvCxnSpPr>
            <p:nvPr/>
          </p:nvCxnSpPr>
          <p:spPr>
            <a:xfrm flipH="1">
              <a:off x="1273200" y="2190749"/>
              <a:ext cx="3254399" cy="1143001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5"/>
            <p:cNvCxnSpPr>
              <a:cxnSpLocks/>
              <a:stCxn id="12" idx="2"/>
              <a:endCxn id="15" idx="0"/>
            </p:cNvCxnSpPr>
            <p:nvPr/>
          </p:nvCxnSpPr>
          <p:spPr>
            <a:xfrm flipH="1">
              <a:off x="2965499" y="2190749"/>
              <a:ext cx="1562100" cy="114300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36"/>
            <p:cNvSpPr/>
            <p:nvPr/>
          </p:nvSpPr>
          <p:spPr>
            <a:xfrm>
              <a:off x="3784649" y="3333749"/>
              <a:ext cx="2838451" cy="685801"/>
            </a:xfrm>
            <a:prstGeom prst="rect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Demokrasi Pancasila </a:t>
              </a:r>
              <a:r>
                <a:rPr lang="fi-FI" sz="1800" dirty="0" smtClean="0">
                  <a:solidFill>
                    <a:schemeClr val="bg1"/>
                  </a:solidFill>
                </a:rPr>
                <a:t>pada masa </a:t>
              </a:r>
              <a:r>
                <a:rPr lang="fi-FI" sz="1800" dirty="0">
                  <a:solidFill>
                    <a:schemeClr val="bg1"/>
                  </a:solidFill>
                </a:rPr>
                <a:t>Orde Baru</a:t>
              </a:r>
              <a:endParaRPr lang="en-US" sz="1800" dirty="0"/>
            </a:p>
          </p:txBody>
        </p:sp>
        <p:cxnSp>
          <p:nvCxnSpPr>
            <p:cNvPr id="20" name="Straight Connector 37"/>
            <p:cNvCxnSpPr>
              <a:cxnSpLocks/>
              <a:stCxn id="12" idx="2"/>
              <a:endCxn id="21" idx="0"/>
            </p:cNvCxnSpPr>
            <p:nvPr/>
          </p:nvCxnSpPr>
          <p:spPr>
            <a:xfrm>
              <a:off x="4527599" y="2190749"/>
              <a:ext cx="3009900" cy="114300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38"/>
            <p:cNvSpPr/>
            <p:nvPr/>
          </p:nvSpPr>
          <p:spPr>
            <a:xfrm>
              <a:off x="6737399" y="3333749"/>
              <a:ext cx="1600200" cy="685801"/>
            </a:xfrm>
            <a:prstGeom prst="rect">
              <a:avLst/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Demokrasi Reformasi</a:t>
              </a:r>
              <a:endParaRPr lang="en-US" sz="1800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16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2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8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29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0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34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8083" y="863780"/>
            <a:ext cx="8557317" cy="3916456"/>
            <a:chOff x="358083" y="863780"/>
            <a:chExt cx="8557317" cy="3916456"/>
          </a:xfrm>
        </p:grpSpPr>
        <p:sp>
          <p:nvSpPr>
            <p:cNvPr id="58" name="TextBox 57"/>
            <p:cNvSpPr txBox="1"/>
            <p:nvPr/>
          </p:nvSpPr>
          <p:spPr>
            <a:xfrm>
              <a:off x="358083" y="1174730"/>
              <a:ext cx="4061517" cy="3416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Sejarah pergantian </a:t>
              </a:r>
              <a:r>
                <a:rPr lang="id-ID" sz="1800" dirty="0" smtClean="0"/>
                <a:t>kabinet yang </a:t>
              </a:r>
              <a:r>
                <a:rPr lang="id-ID" sz="1800" dirty="0"/>
                <a:t>terjadi pada </a:t>
              </a:r>
              <a:r>
                <a:rPr lang="id-ID" sz="1800" dirty="0" smtClean="0"/>
                <a:t>masa demokrasi </a:t>
              </a:r>
              <a:r>
                <a:rPr lang="id-ID" sz="1800" dirty="0"/>
                <a:t>liberal </a:t>
              </a:r>
              <a:r>
                <a:rPr lang="id-ID" sz="1800" dirty="0" smtClean="0"/>
                <a:t>adalah sebagai </a:t>
              </a:r>
              <a:r>
                <a:rPr lang="id-ID" sz="1800" dirty="0"/>
                <a:t>berikut.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Natsir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Sukiman-Soewirjo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Wilopo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Ali I atau </a:t>
              </a:r>
              <a:r>
                <a:rPr lang="id-ID" sz="1800" dirty="0" smtClean="0"/>
                <a:t>Kabinet Ali-Wongso</a:t>
              </a:r>
              <a:endParaRPr lang="id-ID" sz="1800" dirty="0"/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Bahanudin </a:t>
              </a:r>
              <a:r>
                <a:rPr lang="id-ID" sz="1800" dirty="0" smtClean="0"/>
                <a:t>Harahap dari </a:t>
              </a:r>
              <a:r>
                <a:rPr lang="id-ID" sz="1800" dirty="0"/>
                <a:t>Masyumi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</a:t>
              </a:r>
              <a:r>
                <a:rPr lang="id-ID" sz="1800" dirty="0"/>
                <a:t>Ali II</a:t>
              </a:r>
            </a:p>
            <a:p>
              <a:pPr marL="447675" indent="-266700">
                <a:buFont typeface="+mj-lt"/>
                <a:buAutoNum type="arabicPeriod"/>
              </a:pPr>
              <a:r>
                <a:rPr lang="id-ID" sz="1800" dirty="0" smtClean="0"/>
                <a:t>Kabinet Juanda</a:t>
              </a:r>
              <a:endParaRPr lang="id-ID" sz="1800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3400" y="863780"/>
              <a:ext cx="4572000" cy="39164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6400800" y="4495915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624" y="1063820"/>
            <a:ext cx="8383959" cy="3663362"/>
            <a:chOff x="272624" y="1063820"/>
            <a:chExt cx="8383959" cy="366336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9792" y="1063820"/>
              <a:ext cx="5436791" cy="3417141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272624" y="1541205"/>
              <a:ext cx="2775376" cy="25545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Pada masa demokrasi terpimpin </a:t>
              </a:r>
              <a:r>
                <a:rPr lang="nb-NO" sz="2000" dirty="0"/>
                <a:t>Dekret Presiden </a:t>
              </a:r>
              <a:r>
                <a:rPr lang="nb-NO" sz="2000" dirty="0" smtClean="0"/>
                <a:t>tahun</a:t>
              </a:r>
              <a:r>
                <a:rPr lang="id-ID" sz="2000" dirty="0" smtClean="0"/>
                <a:t> </a:t>
              </a:r>
              <a:r>
                <a:rPr lang="nb-NO" sz="2000" dirty="0" smtClean="0"/>
                <a:t>1959 </a:t>
              </a:r>
              <a:r>
                <a:rPr lang="nb-NO" sz="2000" dirty="0"/>
                <a:t>menyatakan UUDS</a:t>
              </a:r>
            </a:p>
            <a:p>
              <a:r>
                <a:rPr lang="nb-NO" sz="2000" dirty="0"/>
                <a:t>1950 tidak berlaku lagi </a:t>
              </a:r>
              <a:r>
                <a:rPr lang="nb-NO" sz="2000" dirty="0" smtClean="0"/>
                <a:t>dan</a:t>
              </a:r>
              <a:r>
                <a:rPr lang="id-ID" sz="2000" dirty="0" smtClean="0"/>
                <a:t> </a:t>
              </a:r>
              <a:r>
                <a:rPr lang="nb-NO" sz="2000" dirty="0" smtClean="0"/>
                <a:t>memberlakukan </a:t>
              </a:r>
              <a:r>
                <a:rPr lang="nb-NO" sz="2000" dirty="0"/>
                <a:t>kembali </a:t>
              </a:r>
              <a:r>
                <a:rPr lang="nb-NO" sz="2000" dirty="0" smtClean="0"/>
                <a:t>UUD</a:t>
              </a:r>
              <a:r>
                <a:rPr lang="id-ID" sz="2000" dirty="0" smtClean="0"/>
                <a:t> </a:t>
              </a:r>
              <a:r>
                <a:rPr lang="nb-NO" sz="2000" dirty="0" smtClean="0"/>
                <a:t>NRI </a:t>
              </a:r>
              <a:r>
                <a:rPr lang="nb-NO" sz="2000" dirty="0"/>
                <a:t>Tahun 1945.</a:t>
              </a:r>
              <a:endParaRPr lang="id-ID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72200" y="4480961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wikimedia.org</a:t>
              </a:r>
              <a:endParaRPr lang="id-ID" sz="1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9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02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9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7800" y="914400"/>
            <a:ext cx="7756275" cy="3790950"/>
            <a:chOff x="577800" y="914400"/>
            <a:chExt cx="7756275" cy="3790950"/>
          </a:xfrm>
        </p:grpSpPr>
        <p:sp>
          <p:nvSpPr>
            <p:cNvPr id="58" name="TextBox 57"/>
            <p:cNvSpPr txBox="1"/>
            <p:nvPr/>
          </p:nvSpPr>
          <p:spPr>
            <a:xfrm>
              <a:off x="577800" y="1462028"/>
              <a:ext cx="3994200" cy="28623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Orde Baru berkeinginan </a:t>
              </a:r>
              <a:r>
                <a:rPr lang="id-ID" sz="2000" dirty="0" smtClean="0"/>
                <a:t>melaksanakan Pancasila dan UUD </a:t>
              </a:r>
              <a:r>
                <a:rPr lang="id-ID" sz="2000" dirty="0"/>
                <a:t>NRI Tahun 1945 secara murni dan konsekuen </a:t>
              </a:r>
              <a:r>
                <a:rPr lang="id-ID" sz="2000" dirty="0" smtClean="0"/>
                <a:t>sebagai kritik </a:t>
              </a:r>
              <a:r>
                <a:rPr lang="id-ID" sz="2000" dirty="0"/>
                <a:t>terhadap orde lama yang diangap telah </a:t>
              </a:r>
              <a:r>
                <a:rPr lang="id-ID" sz="2000" dirty="0" smtClean="0"/>
                <a:t>menyimpang dari </a:t>
              </a:r>
              <a:r>
                <a:rPr lang="id-ID" sz="2000" dirty="0"/>
                <a:t>Pancasila. </a:t>
              </a:r>
              <a:r>
                <a:rPr lang="en-US" sz="2000" dirty="0" err="1" smtClean="0"/>
                <a:t>Dengan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demikian</a:t>
              </a:r>
              <a:r>
                <a:rPr lang="id-ID" sz="2000" dirty="0" smtClean="0"/>
                <a:t>, sistem politik ini diberi nama </a:t>
              </a:r>
              <a:r>
                <a:rPr lang="id-ID" sz="2000" dirty="0"/>
                <a:t>demokrasi </a:t>
              </a:r>
              <a:r>
                <a:rPr lang="id-ID" sz="2000" dirty="0" smtClean="0"/>
                <a:t>Pancasila.</a:t>
              </a:r>
              <a:endParaRPr lang="id-ID" sz="2000" dirty="0"/>
            </a:p>
          </p:txBody>
        </p:sp>
        <p:pic>
          <p:nvPicPr>
            <p:cNvPr id="20" name="Picture 19" descr="Berkas:National emblem of Indonesia Garuda Pancasila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29200" y="914400"/>
              <a:ext cx="3304875" cy="359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6485485" y="4459129"/>
              <a:ext cx="1659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hlinkClick r:id="rId4"/>
                </a:rPr>
                <a:t>Sumber</a:t>
              </a:r>
              <a:r>
                <a:rPr lang="en-US" sz="1000" dirty="0">
                  <a:hlinkClick r:id="rId4"/>
                </a:rPr>
                <a:t> : en.wikipedia.org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665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2624" y="971550"/>
            <a:ext cx="8337976" cy="3829050"/>
            <a:chOff x="272624" y="971550"/>
            <a:chExt cx="8337976" cy="38290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11233"/>
            <a:stretch/>
          </p:blipFill>
          <p:spPr>
            <a:xfrm>
              <a:off x="3147134" y="971550"/>
              <a:ext cx="5463466" cy="3637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" name="TextBox 57"/>
            <p:cNvSpPr txBox="1"/>
            <p:nvPr/>
          </p:nvSpPr>
          <p:spPr>
            <a:xfrm>
              <a:off x="272624" y="1809750"/>
              <a:ext cx="3156376" cy="255454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Untuk pertama kalinya </a:t>
              </a:r>
              <a:r>
                <a:rPr lang="id-ID" sz="2000" dirty="0" smtClean="0"/>
                <a:t>pada tahun </a:t>
              </a:r>
              <a:r>
                <a:rPr lang="id-ID" sz="2000" dirty="0"/>
                <a:t>2004, bangsa </a:t>
              </a:r>
              <a:r>
                <a:rPr lang="id-ID" sz="2000" dirty="0" smtClean="0"/>
                <a:t>Indonesia melaksanakan </a:t>
              </a:r>
              <a:r>
                <a:rPr lang="id-ID" sz="2000" dirty="0"/>
                <a:t>pemilihan</a:t>
              </a:r>
            </a:p>
            <a:p>
              <a:r>
                <a:rPr lang="id-ID" sz="2000" dirty="0"/>
                <a:t>presiden </a:t>
              </a:r>
              <a:r>
                <a:rPr lang="id-ID" sz="2000" dirty="0" smtClean="0"/>
                <a:t>d</a:t>
              </a:r>
              <a:r>
                <a:rPr lang="en-US" sz="2000" dirty="0" smtClean="0"/>
                <a:t> </a:t>
              </a:r>
              <a:r>
                <a:rPr lang="id-ID" sz="2000" dirty="0" smtClean="0"/>
                <a:t>an </a:t>
              </a:r>
              <a:r>
                <a:rPr lang="id-ID" sz="2000" dirty="0"/>
                <a:t>wakil </a:t>
              </a:r>
              <a:r>
                <a:rPr lang="id-ID" sz="2000" dirty="0" smtClean="0"/>
                <a:t>presiden secara </a:t>
              </a:r>
              <a:r>
                <a:rPr lang="id-ID" sz="2000" dirty="0"/>
                <a:t>langsung oleh </a:t>
              </a:r>
              <a:r>
                <a:rPr lang="id-ID" sz="2000" dirty="0" smtClean="0"/>
                <a:t>rakyat.Pemilu </a:t>
              </a:r>
              <a:r>
                <a:rPr lang="id-ID" sz="2000" dirty="0"/>
                <a:t>diikuti oleh 24 </a:t>
              </a:r>
              <a:r>
                <a:rPr lang="id-ID" sz="2000" dirty="0" smtClean="0"/>
                <a:t>partai</a:t>
              </a:r>
              <a:r>
                <a:rPr lang="en-US" sz="2000" dirty="0" smtClean="0"/>
                <a:t> </a:t>
              </a:r>
              <a:r>
                <a:rPr lang="id-ID" sz="2000" dirty="0" smtClean="0"/>
                <a:t>politik</a:t>
              </a:r>
              <a:r>
                <a:rPr lang="id-ID" sz="2000" dirty="0"/>
                <a:t>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7000" y="4554379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shutterstock.com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9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Dinamika Penerapan Demokrasi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04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2400" y="1027442"/>
            <a:ext cx="8839200" cy="3547832"/>
            <a:chOff x="152400" y="1027442"/>
            <a:chExt cx="8839200" cy="354783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AFEFF"/>
                </a:clrFrom>
                <a:clrTo>
                  <a:srgbClr val="FA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707" y="1027442"/>
              <a:ext cx="4401893" cy="3362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52400" y="2266950"/>
              <a:ext cx="4527976" cy="2308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id-ID" sz="1800" dirty="0" smtClean="0"/>
                <a:t>Menjunjung tinggi persamaan.</a:t>
              </a:r>
              <a:endParaRPr lang="en-US" sz="1800" dirty="0" smtClean="0"/>
            </a:p>
            <a:p>
              <a:pPr marL="342900" indent="-342900">
                <a:buAutoNum type="arabicPeriod"/>
              </a:pPr>
              <a:r>
                <a:rPr lang="en-US" sz="1800" dirty="0" err="1"/>
                <a:t>Menjaga</a:t>
              </a:r>
              <a:r>
                <a:rPr lang="en-US" sz="1800" dirty="0"/>
                <a:t> </a:t>
              </a:r>
              <a:r>
                <a:rPr lang="en-US" sz="1800" dirty="0" err="1"/>
                <a:t>keseimbangan</a:t>
              </a:r>
              <a:r>
                <a:rPr lang="en-US" sz="1800" dirty="0"/>
                <a:t> </a:t>
              </a:r>
              <a:r>
                <a:rPr lang="en-US" sz="1800" dirty="0" err="1"/>
                <a:t>antara</a:t>
              </a:r>
              <a:r>
                <a:rPr lang="en-US" sz="1800" dirty="0"/>
                <a:t> </a:t>
              </a:r>
              <a:r>
                <a:rPr lang="en-US" sz="1800" dirty="0" err="1"/>
                <a:t>hak</a:t>
              </a:r>
              <a:r>
                <a:rPr lang="en-US" sz="1800" dirty="0"/>
                <a:t> </a:t>
              </a:r>
              <a:r>
                <a:rPr lang="en-US" sz="1800" dirty="0" err="1"/>
                <a:t>dan</a:t>
              </a:r>
              <a:r>
                <a:rPr lang="en-US" sz="1800" dirty="0"/>
                <a:t> </a:t>
              </a:r>
              <a:r>
                <a:rPr lang="en-US" sz="1800" dirty="0" err="1"/>
                <a:t>kewajiban</a:t>
              </a:r>
              <a:r>
                <a:rPr lang="en-US" sz="1800" dirty="0"/>
                <a:t>.</a:t>
              </a:r>
            </a:p>
            <a:p>
              <a:pPr marL="342900" indent="-342900">
                <a:buAutoNum type="arabicPeriod"/>
              </a:pPr>
              <a:r>
                <a:rPr lang="en-US" sz="1800" dirty="0" err="1" smtClean="0"/>
                <a:t>Membudayakan</a:t>
              </a:r>
              <a:r>
                <a:rPr lang="en-US" sz="1800" dirty="0" smtClean="0"/>
                <a:t> </a:t>
              </a:r>
              <a:r>
                <a:rPr lang="en-US" sz="1800" dirty="0" err="1"/>
                <a:t>sikap</a:t>
              </a:r>
              <a:r>
                <a:rPr lang="en-US" sz="1800" dirty="0"/>
                <a:t> </a:t>
              </a:r>
              <a:r>
                <a:rPr lang="en-US" sz="1800" dirty="0" err="1"/>
                <a:t>bijak</a:t>
              </a:r>
              <a:r>
                <a:rPr lang="en-US" sz="1800" dirty="0"/>
                <a:t> </a:t>
              </a:r>
              <a:r>
                <a:rPr lang="en-US" sz="1800" dirty="0" err="1"/>
                <a:t>dan</a:t>
              </a:r>
              <a:r>
                <a:rPr lang="en-US" sz="1800" dirty="0"/>
                <a:t> </a:t>
              </a:r>
              <a:r>
                <a:rPr lang="en-US" sz="1800" dirty="0" err="1"/>
                <a:t>adil</a:t>
              </a:r>
              <a:r>
                <a:rPr lang="en-US" sz="1800" dirty="0"/>
                <a:t>.</a:t>
              </a:r>
            </a:p>
            <a:p>
              <a:pPr marL="342900" indent="-342900">
                <a:buAutoNum type="arabicPeriod"/>
              </a:pPr>
              <a:r>
                <a:rPr lang="en-US" sz="1800" dirty="0" err="1" smtClean="0"/>
                <a:t>Membiasakan</a:t>
              </a:r>
              <a:r>
                <a:rPr lang="en-US" sz="1800" dirty="0" smtClean="0"/>
                <a:t> </a:t>
              </a:r>
              <a:r>
                <a:rPr lang="en-US" sz="1800" dirty="0" err="1"/>
                <a:t>musyawarah</a:t>
              </a:r>
              <a:r>
                <a:rPr lang="en-US" sz="1800" dirty="0"/>
                <a:t> </a:t>
              </a:r>
              <a:r>
                <a:rPr lang="en-US" sz="1800" dirty="0" err="1"/>
                <a:t>dan</a:t>
              </a:r>
              <a:r>
                <a:rPr lang="en-US" sz="1800" dirty="0"/>
                <a:t> </a:t>
              </a:r>
              <a:r>
                <a:rPr lang="en-US" sz="1800" dirty="0" err="1"/>
                <a:t>mufakat</a:t>
              </a:r>
              <a:r>
                <a:rPr lang="en-US" sz="1800" dirty="0"/>
                <a:t> </a:t>
              </a:r>
              <a:r>
                <a:rPr lang="en-US" sz="1800" dirty="0" err="1"/>
                <a:t>dalam</a:t>
              </a:r>
              <a:r>
                <a:rPr lang="en-US" sz="1800" dirty="0"/>
                <a:t> </a:t>
              </a:r>
              <a:r>
                <a:rPr lang="en-US" sz="1800" dirty="0" err="1"/>
                <a:t>mengambil</a:t>
              </a:r>
              <a:r>
                <a:rPr lang="en-US" sz="1800" dirty="0"/>
                <a:t> </a:t>
              </a:r>
              <a:r>
                <a:rPr lang="en-US" sz="1800" dirty="0" err="1"/>
                <a:t>keputusan</a:t>
              </a:r>
              <a:endParaRPr lang="en-US" sz="1800" dirty="0"/>
            </a:p>
            <a:p>
              <a:pPr marL="342900" indent="-342900">
                <a:buAutoNum type="arabicPeriod"/>
              </a:pPr>
              <a:r>
                <a:rPr lang="fi-FI" sz="1800" dirty="0" smtClean="0"/>
                <a:t>Mengutamakan </a:t>
              </a:r>
              <a:r>
                <a:rPr lang="fi-FI" sz="1800" dirty="0"/>
                <a:t>persatuan dan kesatuan </a:t>
              </a:r>
              <a:r>
                <a:rPr lang="fi-FI" sz="1800" dirty="0" smtClean="0"/>
                <a:t>nasional</a:t>
              </a:r>
              <a:endParaRPr lang="fi-FI" sz="1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2400" y="1185569"/>
              <a:ext cx="452797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t-IT" sz="1800" dirty="0"/>
                <a:t>Perilaku yang </a:t>
              </a:r>
              <a:r>
                <a:rPr lang="it-IT" sz="1800" dirty="0" smtClean="0"/>
                <a:t>mendukung</a:t>
              </a:r>
              <a:r>
                <a:rPr lang="id-ID" sz="1800" dirty="0" smtClean="0"/>
                <a:t> </a:t>
              </a:r>
              <a:r>
                <a:rPr lang="it-IT" sz="1800" dirty="0" smtClean="0"/>
                <a:t>tegaknya </a:t>
              </a:r>
              <a:r>
                <a:rPr lang="it-IT" sz="1800" dirty="0"/>
                <a:t>nilai-nilai </a:t>
              </a:r>
              <a:r>
                <a:rPr lang="it-IT" sz="1800" dirty="0" smtClean="0"/>
                <a:t>demokratis</a:t>
              </a:r>
              <a:r>
                <a:rPr lang="id-ID" sz="1800" dirty="0" smtClean="0"/>
                <a:t> </a:t>
              </a:r>
              <a:r>
                <a:rPr lang="it-IT" sz="1800" dirty="0" smtClean="0"/>
                <a:t>antara </a:t>
              </a:r>
              <a:r>
                <a:rPr lang="it-IT" sz="1800" dirty="0"/>
                <a:t>lain sebagai berikut.</a:t>
              </a:r>
              <a:endParaRPr lang="id-ID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10400" y="4144158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28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2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5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Membangun Kehidupan yang Demokratis di Indonesia</a:t>
              </a:r>
            </a:p>
          </p:txBody>
        </p:sp>
        <p:sp>
          <p:nvSpPr>
            <p:cNvPr id="33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4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r="43609"/>
          <a:stretch/>
        </p:blipFill>
        <p:spPr>
          <a:xfrm>
            <a:off x="1" y="-39036"/>
            <a:ext cx="5894961" cy="47402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4114800" y="450603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S</a:t>
            </a:r>
            <a:r>
              <a:rPr lang="id-ID" sz="1000" dirty="0" smtClean="0"/>
              <a:t>umber: </a:t>
            </a:r>
            <a:r>
              <a:rPr lang="id-ID" sz="1000" dirty="0"/>
              <a:t>flickr.com</a:t>
            </a:r>
            <a:endParaRPr lang="id-ID" sz="10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6405650" y="-247650"/>
            <a:ext cx="2319250" cy="701868"/>
            <a:chOff x="6705600" y="-247650"/>
            <a:chExt cx="1981200" cy="701868"/>
          </a:xfrm>
          <a:solidFill>
            <a:schemeClr val="accent1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6705600" y="-247650"/>
              <a:ext cx="1981200" cy="7018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50104" y="57150"/>
              <a:ext cx="169219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Pembelajaran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894961" y="590550"/>
            <a:ext cx="332523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menghargai nilai-nilai ke-Tuhanan dalam berdemokrasi Pancasila sesuai Undang-Undang Dasar Negara Republik Indonesia Tahun 1945;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berperilaku santun dalam berdemokrasi Pancasila sesuai Undang-Undang Dasar Negara Republik Indonesia Tahun 1945;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mengkaji sistem dan dinamika demokrasi Pancasila sesuai dengan Undang-Undang Dasar Negara Republik Indonesia Tahun 1945;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menyajikan hasil kajian tentang sistem dan dinamika demokrasi Pancasila sesuai dengan Undang-Undang Dasar Negara Republik Indonesia Tahun 1945.</a:t>
            </a:r>
            <a:endParaRPr lang="en-US" sz="14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2772" y="3856518"/>
            <a:ext cx="4481628" cy="830997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it-IT" sz="2400" b="1" dirty="0"/>
              <a:t>SISTEM DAN DINAMIKA DEMOKRASI DI INDONESIA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28600" y="3280383"/>
            <a:ext cx="1914150" cy="632022"/>
            <a:chOff x="3276600" y="336703"/>
            <a:chExt cx="2362200" cy="1306442"/>
          </a:xfrm>
        </p:grpSpPr>
        <p:grpSp>
          <p:nvGrpSpPr>
            <p:cNvPr id="19" name="Group 18"/>
            <p:cNvGrpSpPr/>
            <p:nvPr/>
          </p:nvGrpSpPr>
          <p:grpSpPr>
            <a:xfrm>
              <a:off x="3276600" y="425802"/>
              <a:ext cx="2362200" cy="1217343"/>
              <a:chOff x="3276600" y="425802"/>
              <a:chExt cx="2362200" cy="1217343"/>
            </a:xfr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3276600" y="425802"/>
                <a:ext cx="2362200" cy="850547"/>
              </a:xfrm>
              <a:prstGeom prst="rect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73047" y="1233219"/>
                <a:ext cx="428366" cy="409926"/>
              </a:xfrm>
              <a:prstGeom prst="triangl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52800" y="336703"/>
              <a:ext cx="2209801" cy="9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400" b="1" dirty="0" smtClean="0">
                  <a:solidFill>
                    <a:schemeClr val="bg1"/>
                  </a:solidFill>
                </a:rPr>
                <a:t>BAB 2</a:t>
              </a:r>
              <a:endParaRPr lang="en-US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45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86369" y="1055781"/>
            <a:ext cx="8171881" cy="3614346"/>
            <a:chOff x="686369" y="1055781"/>
            <a:chExt cx="8171881" cy="36143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7275" y="1055781"/>
              <a:ext cx="3990975" cy="349123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686369" y="1428750"/>
              <a:ext cx="4571431" cy="163121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Dalam kehidupan </a:t>
              </a:r>
              <a:r>
                <a:rPr lang="id-ID" sz="2000" b="1" dirty="0"/>
                <a:t>keluarga</a:t>
              </a:r>
              <a:r>
                <a:rPr lang="id-ID" sz="2000" dirty="0"/>
                <a:t>, </a:t>
              </a:r>
              <a:r>
                <a:rPr lang="id-ID" sz="2000" dirty="0" smtClean="0"/>
                <a:t>setiap </a:t>
              </a:r>
              <a:r>
                <a:rPr lang="id-ID" sz="2000" dirty="0"/>
                <a:t>anggota </a:t>
              </a:r>
              <a:r>
                <a:rPr lang="id-ID" sz="2000" dirty="0" smtClean="0"/>
                <a:t>keluarga mempunyai </a:t>
              </a:r>
              <a:r>
                <a:rPr lang="id-ID" sz="2000" dirty="0"/>
                <a:t>hak dan kewajiban yang sama. Hak dan </a:t>
              </a:r>
              <a:r>
                <a:rPr lang="id-ID" sz="2000" dirty="0" smtClean="0"/>
                <a:t>kewajiban ini </a:t>
              </a:r>
              <a:r>
                <a:rPr lang="id-ID" sz="2000" dirty="0"/>
                <a:t>hendaknya dihormati oleh setiap anggota keluarga.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0800" y="4423906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5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Membangun Kehidupan yang Demokratis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45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895350"/>
            <a:ext cx="8991600" cy="3770586"/>
            <a:chOff x="152400" y="895350"/>
            <a:chExt cx="8991600" cy="377058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6320"/>
            <a:stretch/>
          </p:blipFill>
          <p:spPr>
            <a:xfrm>
              <a:off x="1295400" y="895350"/>
              <a:ext cx="7631330" cy="377058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52400" y="1459051"/>
              <a:ext cx="2368650" cy="31700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Dalam kehidupan </a:t>
              </a:r>
              <a:r>
                <a:rPr lang="id-ID" sz="2000" b="1" dirty="0"/>
                <a:t>bermasyarakat</a:t>
              </a:r>
              <a:r>
                <a:rPr lang="id-ID" sz="2000" dirty="0"/>
                <a:t>, sangat diperlukan </a:t>
              </a:r>
              <a:r>
                <a:rPr lang="id-ID" sz="2000" dirty="0" smtClean="0"/>
                <a:t>kerja sama </a:t>
              </a:r>
              <a:r>
                <a:rPr lang="id-ID" sz="2000" dirty="0"/>
                <a:t>untuk menciptakan kesejahteraan bersama. Untuk </a:t>
              </a:r>
              <a:r>
                <a:rPr lang="id-ID" sz="2000" dirty="0" smtClean="0"/>
                <a:t>itu, sikap </a:t>
              </a:r>
              <a:r>
                <a:rPr lang="id-ID" sz="2000" dirty="0"/>
                <a:t>saling menghormati sangat diperlukan.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8106490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5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Membangun Kehidupan yang Demokratis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40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72624" y="901382"/>
            <a:ext cx="8831847" cy="4175870"/>
            <a:chOff x="272624" y="901382"/>
            <a:chExt cx="8831847" cy="41758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2891" y="901382"/>
              <a:ext cx="5715359" cy="417587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72624" y="1581150"/>
              <a:ext cx="3234872" cy="22467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Penerapan </a:t>
              </a:r>
              <a:r>
                <a:rPr lang="id-ID" sz="2000" dirty="0" smtClean="0"/>
                <a:t>budaya </a:t>
              </a:r>
              <a:r>
                <a:rPr lang="id-ID" sz="2000" dirty="0"/>
                <a:t>demokrasi di lingkungan </a:t>
              </a:r>
              <a:r>
                <a:rPr lang="id-ID" sz="2000" b="1" dirty="0"/>
                <a:t>sekolah</a:t>
              </a:r>
              <a:r>
                <a:rPr lang="id-ID" sz="2000" dirty="0"/>
                <a:t> </a:t>
              </a:r>
              <a:r>
                <a:rPr lang="id-ID" sz="2000" dirty="0" smtClean="0"/>
                <a:t>dapat diwujudkan </a:t>
              </a:r>
              <a:r>
                <a:rPr lang="id-ID" sz="2000" dirty="0"/>
                <a:t>dengan menerima perbedaan dan </a:t>
              </a:r>
              <a:r>
                <a:rPr lang="id-ID" sz="2000" dirty="0" smtClean="0"/>
                <a:t>menghargai pendapat </a:t>
              </a:r>
              <a:r>
                <a:rPr lang="id-ID" sz="2000" dirty="0"/>
                <a:t>orang lain.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7914561" y="3131811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dokumen penerbit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5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Membangun Kehidupan yang Demokratis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90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000" y="819150"/>
            <a:ext cx="8274996" cy="3980021"/>
            <a:chOff x="381000" y="819150"/>
            <a:chExt cx="8274996" cy="3980021"/>
          </a:xfrm>
        </p:grpSpPr>
        <p:sp>
          <p:nvSpPr>
            <p:cNvPr id="11" name="TextBox 10"/>
            <p:cNvSpPr txBox="1"/>
            <p:nvPr/>
          </p:nvSpPr>
          <p:spPr>
            <a:xfrm>
              <a:off x="5150796" y="1870442"/>
              <a:ext cx="3505200" cy="163121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Buatlah </a:t>
              </a:r>
              <a:r>
                <a:rPr lang="id-ID" sz="2000" dirty="0" smtClean="0"/>
                <a:t>lima pertanyaan </a:t>
              </a:r>
              <a:r>
                <a:rPr lang="id-ID" sz="2000" dirty="0"/>
                <a:t>mengenai gambar di atas berkaitan dengan sistem dan dinamika demokrasi </a:t>
              </a:r>
              <a:r>
                <a:rPr lang="id-ID" sz="2000" dirty="0" smtClean="0"/>
                <a:t>di Indonesia</a:t>
              </a:r>
              <a:endParaRPr lang="id-ID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53099" y="455295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diy.kpu.go.id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819150"/>
              <a:ext cx="4500899" cy="3733800"/>
            </a:xfrm>
            <a:prstGeom prst="rect">
              <a:avLst/>
            </a:prstGeom>
          </p:spPr>
        </p:pic>
      </p:grpSp>
      <p:sp>
        <p:nvSpPr>
          <p:cNvPr id="6" name="TextBox 2"/>
          <p:cNvSpPr txBox="1"/>
          <p:nvPr/>
        </p:nvSpPr>
        <p:spPr>
          <a:xfrm>
            <a:off x="228600" y="211413"/>
            <a:ext cx="8534400" cy="398187"/>
          </a:xfrm>
          <a:prstGeom prst="rect">
            <a:avLst/>
          </a:prstGeom>
          <a:noFill/>
        </p:spPr>
        <p:txBody>
          <a:bodyPr wrap="square" lIns="28575" tIns="14288" rIns="28575" bIns="14288" rtlCol="0">
            <a:spAutoFit/>
          </a:bodyPr>
          <a:lstStyle/>
          <a:p>
            <a:pPr algn="ctr"/>
            <a:r>
              <a:rPr lang="id-ID" sz="2400" b="1" dirty="0"/>
              <a:t>Amatilah gambar berikut:</a:t>
            </a:r>
          </a:p>
        </p:txBody>
      </p:sp>
    </p:spTree>
    <p:extLst>
      <p:ext uri="{BB962C8B-B14F-4D97-AF65-F5344CB8AC3E}">
        <p14:creationId xmlns:p14="http://schemas.microsoft.com/office/powerpoint/2010/main" val="11572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63700" y="772509"/>
            <a:ext cx="7475335" cy="4148323"/>
            <a:chOff x="863700" y="772509"/>
            <a:chExt cx="7475335" cy="4148323"/>
          </a:xfrm>
        </p:grpSpPr>
        <p:pic>
          <p:nvPicPr>
            <p:cNvPr id="11" name="Picture 2" descr="Teacher with a blackboard design Free V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6" r="979" b="33774"/>
            <a:stretch/>
          </p:blipFill>
          <p:spPr bwMode="auto">
            <a:xfrm>
              <a:off x="863700" y="1229998"/>
              <a:ext cx="7475335" cy="3690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191000" y="1733550"/>
              <a:ext cx="29718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800" dirty="0">
                  <a:solidFill>
                    <a:schemeClr val="bg1"/>
                  </a:solidFill>
                </a:rPr>
                <a:t>Demokrasi berarti kekuasaan di tangan rakyat, atau yang lebih kita kenal sebagai pemerintahan dari rakyat, oleh rakyat, dan untuk rakyat.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48400" y="453532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0" name="Rectangle 27"/>
            <p:cNvSpPr/>
            <p:nvPr/>
          </p:nvSpPr>
          <p:spPr>
            <a:xfrm>
              <a:off x="1225685" y="772509"/>
              <a:ext cx="693403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Demokrasi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4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38292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chemeClr val="bg1"/>
                </a:solidFill>
              </a:rPr>
              <a:t>Sumber: shutterstock.com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2400" y="772509"/>
            <a:ext cx="8627080" cy="3930718"/>
            <a:chOff x="152400" y="772509"/>
            <a:chExt cx="8627080" cy="39307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19623"/>
            <a:stretch/>
          </p:blipFill>
          <p:spPr>
            <a:xfrm>
              <a:off x="3480615" y="1313641"/>
              <a:ext cx="5298865" cy="3389586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52400" y="1809750"/>
              <a:ext cx="3276600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Negara demokrasi </a:t>
              </a:r>
              <a:r>
                <a:rPr lang="id-ID" sz="1800" dirty="0" smtClean="0"/>
                <a:t>dimaknai sebagai </a:t>
              </a:r>
              <a:r>
                <a:rPr lang="id-ID" sz="1800" dirty="0"/>
                <a:t>negara yang </a:t>
              </a:r>
              <a:r>
                <a:rPr lang="id-ID" sz="1800" dirty="0" smtClean="0"/>
                <a:t>menganut bentuk </a:t>
              </a:r>
              <a:r>
                <a:rPr lang="id-ID" sz="1800" dirty="0"/>
                <a:t>atau </a:t>
              </a:r>
              <a:r>
                <a:rPr lang="id-ID" sz="1800" dirty="0" smtClean="0"/>
                <a:t>mekanisme sistem </a:t>
              </a:r>
              <a:r>
                <a:rPr lang="id-ID" sz="1800" dirty="0"/>
                <a:t>pemerintahan </a:t>
              </a:r>
              <a:r>
                <a:rPr lang="id-ID" sz="1800" dirty="0" smtClean="0"/>
                <a:t>dengan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mewujudkan </a:t>
              </a:r>
              <a:r>
                <a:rPr lang="id-ID" sz="1800" dirty="0"/>
                <a:t>kedaulatan </a:t>
              </a:r>
              <a:r>
                <a:rPr lang="id-ID" sz="1800" dirty="0" smtClean="0"/>
                <a:t>rakyat (kekuasaan </a:t>
              </a:r>
              <a:r>
                <a:rPr lang="id-ID" sz="1800" dirty="0"/>
                <a:t>warga negara) </a:t>
              </a:r>
              <a:r>
                <a:rPr lang="id-ID" sz="1800" dirty="0" smtClean="0"/>
                <a:t>atas negara</a:t>
              </a:r>
              <a:r>
                <a:rPr lang="id-ID" sz="1800" dirty="0"/>
                <a:t>.</a:t>
              </a:r>
              <a:endParaRPr lang="en-US" sz="1400" i="1" dirty="0"/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72509"/>
              <a:ext cx="7525942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Demokrasi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21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25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80986" y="772509"/>
            <a:ext cx="8406806" cy="3733530"/>
            <a:chOff x="380986" y="772509"/>
            <a:chExt cx="8406806" cy="373353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AFEFF"/>
                </a:clrFrom>
                <a:clrTo>
                  <a:srgbClr val="FAFE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862" y="1354858"/>
              <a:ext cx="4020930" cy="306904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80986" y="2646224"/>
              <a:ext cx="4385876" cy="175432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fi-FI" sz="1800" dirty="0" smtClean="0"/>
                <a:t>Pemerintah </a:t>
              </a:r>
              <a:r>
                <a:rPr lang="fi-FI" sz="1800" dirty="0"/>
                <a:t>menjalankan kehendak dan </a:t>
              </a:r>
              <a:r>
                <a:rPr lang="fi-FI" sz="1800" dirty="0" smtClean="0"/>
                <a:t>kepentingan</a:t>
              </a:r>
              <a:r>
                <a:rPr lang="id-ID" sz="1800" dirty="0" smtClean="0"/>
                <a:t> </a:t>
              </a:r>
              <a:r>
                <a:rPr lang="fi-FI" sz="1800" dirty="0" smtClean="0"/>
                <a:t>rakyat.</a:t>
              </a:r>
            </a:p>
            <a:p>
              <a:pPr marL="342900" indent="-342900">
                <a:buFontTx/>
                <a:buAutoNum type="arabicPeriod"/>
              </a:pPr>
              <a:r>
                <a:rPr lang="fi-FI" sz="1800" dirty="0" smtClean="0"/>
                <a:t>Adanya </a:t>
              </a:r>
              <a:r>
                <a:rPr lang="fi-FI" sz="1800" dirty="0"/>
                <a:t>pemisahan dan pembagian kekuasaan pemerintah.</a:t>
              </a:r>
              <a:endParaRPr lang="en-US" sz="1800" i="1" dirty="0"/>
            </a:p>
            <a:p>
              <a:pPr marL="342900" indent="-342900">
                <a:buFontTx/>
                <a:buAutoNum type="arabicPeriod"/>
              </a:pPr>
              <a:r>
                <a:rPr lang="fi-FI" sz="1800" dirty="0" smtClean="0"/>
                <a:t>Adanya </a:t>
              </a:r>
              <a:r>
                <a:rPr lang="fi-FI" sz="1800" dirty="0"/>
                <a:t>mekanisme tanggung jawab dari pemerintah</a:t>
              </a:r>
              <a:r>
                <a:rPr lang="fi-FI" sz="1800" dirty="0" smtClean="0"/>
                <a:t>.</a:t>
              </a:r>
              <a:endParaRPr lang="en-US" sz="1800" i="1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380986" y="1496020"/>
              <a:ext cx="4385876" cy="101566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t-IT" sz="2000" dirty="0"/>
                <a:t>Ciri-ciri pokok berjalannya proses demokrasi di </a:t>
              </a:r>
              <a:r>
                <a:rPr lang="it-IT" sz="2000" dirty="0" smtClean="0"/>
                <a:t>suatu </a:t>
              </a:r>
              <a:r>
                <a:rPr lang="id-ID" sz="2000" dirty="0" smtClean="0"/>
                <a:t>negara </a:t>
              </a:r>
              <a:r>
                <a:rPr lang="id-ID" sz="2000" dirty="0"/>
                <a:t>adalah sebagai berikut.</a:t>
              </a:r>
              <a:endParaRPr lang="id-ID" sz="1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77327" y="4259818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1225685" y="772509"/>
              <a:ext cx="7525942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Demokrasi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2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4382929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chemeClr val="bg1"/>
                </a:solidFill>
              </a:rPr>
              <a:t>Sumber: shutterstock.com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1404274"/>
            <a:ext cx="8797785" cy="2539076"/>
            <a:chOff x="152400" y="1404274"/>
            <a:chExt cx="8797785" cy="2539076"/>
          </a:xfrm>
        </p:grpSpPr>
        <p:cxnSp>
          <p:nvCxnSpPr>
            <p:cNvPr id="18" name="Straight Connector 28"/>
            <p:cNvCxnSpPr>
              <a:cxnSpLocks/>
              <a:stCxn id="21" idx="2"/>
              <a:endCxn id="27" idx="0"/>
            </p:cNvCxnSpPr>
            <p:nvPr/>
          </p:nvCxnSpPr>
          <p:spPr>
            <a:xfrm flipH="1">
              <a:off x="3352799" y="2190749"/>
              <a:ext cx="1179445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29"/>
            <p:cNvGrpSpPr/>
            <p:nvPr/>
          </p:nvGrpSpPr>
          <p:grpSpPr>
            <a:xfrm>
              <a:off x="3124200" y="1404274"/>
              <a:ext cx="2816087" cy="786475"/>
              <a:chOff x="6781800" y="2895600"/>
              <a:chExt cx="9067800" cy="2362200"/>
            </a:xfrm>
            <a:solidFill>
              <a:srgbClr val="CC0066"/>
            </a:solidFill>
          </p:grpSpPr>
          <p:sp>
            <p:nvSpPr>
              <p:cNvPr id="21" name="Rectangle 30"/>
              <p:cNvSpPr/>
              <p:nvPr/>
            </p:nvSpPr>
            <p:spPr>
              <a:xfrm>
                <a:off x="6781800" y="2895600"/>
                <a:ext cx="9067800" cy="2362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5400"/>
              </a:p>
            </p:txBody>
          </p:sp>
          <p:sp>
            <p:nvSpPr>
              <p:cNvPr id="22" name="TextBox 31"/>
              <p:cNvSpPr txBox="1"/>
              <p:nvPr/>
            </p:nvSpPr>
            <p:spPr>
              <a:xfrm>
                <a:off x="7353643" y="3261214"/>
                <a:ext cx="7936479" cy="17563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schemeClr val="bg1"/>
                    </a:solidFill>
                  </a:rPr>
                  <a:t>Kriteria Menentukan Situasi Demokratis</a:t>
                </a:r>
                <a:endParaRPr lang="sv-SE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32"/>
            <p:cNvSpPr/>
            <p:nvPr/>
          </p:nvSpPr>
          <p:spPr>
            <a:xfrm>
              <a:off x="152400" y="3257550"/>
              <a:ext cx="1142999" cy="6858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Kekuasaan</a:t>
              </a:r>
              <a:endParaRPr lang="en-US" sz="1400" dirty="0"/>
            </a:p>
          </p:txBody>
        </p:sp>
        <p:sp>
          <p:nvSpPr>
            <p:cNvPr id="24" name="Rectangle 33"/>
            <p:cNvSpPr/>
            <p:nvPr/>
          </p:nvSpPr>
          <p:spPr>
            <a:xfrm>
              <a:off x="1447799" y="3257549"/>
              <a:ext cx="1066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Keadilan</a:t>
              </a:r>
              <a:endParaRPr lang="en-US" sz="1400" dirty="0"/>
            </a:p>
          </p:txBody>
        </p:sp>
        <p:cxnSp>
          <p:nvCxnSpPr>
            <p:cNvPr id="25" name="Straight Connector 34"/>
            <p:cNvCxnSpPr>
              <a:cxnSpLocks/>
              <a:stCxn id="21" idx="2"/>
              <a:endCxn id="23" idx="0"/>
            </p:cNvCxnSpPr>
            <p:nvPr/>
          </p:nvCxnSpPr>
          <p:spPr>
            <a:xfrm flipH="1">
              <a:off x="723900" y="2190749"/>
              <a:ext cx="3808344" cy="1066801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35"/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1981199" y="2190749"/>
              <a:ext cx="2551045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36"/>
            <p:cNvSpPr/>
            <p:nvPr/>
          </p:nvSpPr>
          <p:spPr>
            <a:xfrm>
              <a:off x="2666999" y="3257549"/>
              <a:ext cx="13716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Kesejahteraan</a:t>
              </a:r>
              <a:endParaRPr lang="en-US" sz="1400" dirty="0"/>
            </a:p>
          </p:txBody>
        </p:sp>
        <p:cxnSp>
          <p:nvCxnSpPr>
            <p:cNvPr id="28" name="Straight Connector 37"/>
            <p:cNvCxnSpPr>
              <a:cxnSpLocks/>
              <a:stCxn id="21" idx="2"/>
              <a:endCxn id="29" idx="0"/>
            </p:cNvCxnSpPr>
            <p:nvPr/>
          </p:nvCxnSpPr>
          <p:spPr>
            <a:xfrm>
              <a:off x="4532244" y="2190749"/>
              <a:ext cx="230256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38"/>
            <p:cNvSpPr/>
            <p:nvPr/>
          </p:nvSpPr>
          <p:spPr>
            <a:xfrm>
              <a:off x="4191000" y="3257549"/>
              <a:ext cx="11430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Peradaban</a:t>
              </a:r>
              <a:endParaRPr lang="en-US" sz="1400" dirty="0"/>
            </a:p>
          </p:txBody>
        </p:sp>
        <p:cxnSp>
          <p:nvCxnSpPr>
            <p:cNvPr id="30" name="Straight Connector 37"/>
            <p:cNvCxnSpPr>
              <a:cxnSpLocks/>
              <a:stCxn id="21" idx="2"/>
              <a:endCxn id="31" idx="0"/>
            </p:cNvCxnSpPr>
            <p:nvPr/>
          </p:nvCxnSpPr>
          <p:spPr>
            <a:xfrm>
              <a:off x="4532244" y="2190749"/>
              <a:ext cx="1487556" cy="1066801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8"/>
            <p:cNvSpPr/>
            <p:nvPr/>
          </p:nvSpPr>
          <p:spPr>
            <a:xfrm>
              <a:off x="5486400" y="3257550"/>
              <a:ext cx="1066800" cy="6858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Afeksi</a:t>
              </a:r>
              <a:endParaRPr lang="en-US" sz="1400" dirty="0"/>
            </a:p>
          </p:txBody>
        </p:sp>
        <p:cxnSp>
          <p:nvCxnSpPr>
            <p:cNvPr id="32" name="Straight Connector 37"/>
            <p:cNvCxnSpPr>
              <a:cxnSpLocks/>
              <a:stCxn id="21" idx="2"/>
              <a:endCxn id="33" idx="0"/>
            </p:cNvCxnSpPr>
            <p:nvPr/>
          </p:nvCxnSpPr>
          <p:spPr>
            <a:xfrm>
              <a:off x="4532244" y="2190749"/>
              <a:ext cx="2706756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8"/>
            <p:cNvSpPr/>
            <p:nvPr/>
          </p:nvSpPr>
          <p:spPr>
            <a:xfrm>
              <a:off x="6705600" y="3257549"/>
              <a:ext cx="1066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Keamanan</a:t>
              </a:r>
              <a:endParaRPr lang="en-US" sz="1400" dirty="0"/>
            </a:p>
          </p:txBody>
        </p:sp>
        <p:cxnSp>
          <p:nvCxnSpPr>
            <p:cNvPr id="43" name="Straight Connector 37"/>
            <p:cNvCxnSpPr>
              <a:cxnSpLocks/>
              <a:stCxn id="21" idx="2"/>
              <a:endCxn id="44" idx="0"/>
            </p:cNvCxnSpPr>
            <p:nvPr/>
          </p:nvCxnSpPr>
          <p:spPr>
            <a:xfrm>
              <a:off x="4532244" y="2190749"/>
              <a:ext cx="3884541" cy="1066800"/>
            </a:xfrm>
            <a:prstGeom prst="line">
              <a:avLst/>
            </a:prstGeom>
            <a:ln w="15875">
              <a:solidFill>
                <a:srgbClr val="F028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38"/>
            <p:cNvSpPr/>
            <p:nvPr/>
          </p:nvSpPr>
          <p:spPr>
            <a:xfrm>
              <a:off x="7883385" y="3257549"/>
              <a:ext cx="1066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400" dirty="0">
                  <a:solidFill>
                    <a:schemeClr val="bg1"/>
                  </a:solidFill>
                </a:rPr>
                <a:t>Keamanan</a:t>
              </a:r>
              <a:endParaRPr lang="en-US" sz="1400" dirty="0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36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37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8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39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40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1" name="Rectangle 27"/>
          <p:cNvSpPr/>
          <p:nvPr/>
        </p:nvSpPr>
        <p:spPr>
          <a:xfrm>
            <a:off x="1225685" y="772509"/>
            <a:ext cx="7525942" cy="457489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75" tIns="14288" rIns="28575" bIns="14288" rtlCol="0" anchor="ctr"/>
          <a:lstStyle/>
          <a:p>
            <a:pPr indent="153918"/>
            <a:r>
              <a:rPr lang="id-ID" sz="2600" dirty="0"/>
              <a:t>1. Makna Demokrasi</a:t>
            </a:r>
          </a:p>
        </p:txBody>
      </p:sp>
    </p:spTree>
    <p:extLst>
      <p:ext uri="{BB962C8B-B14F-4D97-AF65-F5344CB8AC3E}">
        <p14:creationId xmlns:p14="http://schemas.microsoft.com/office/powerpoint/2010/main" val="174630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6534" y="1344454"/>
            <a:ext cx="8195466" cy="3265027"/>
            <a:chOff x="186534" y="1344454"/>
            <a:chExt cx="8195466" cy="326502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1344454"/>
              <a:ext cx="3581400" cy="3038475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86534" y="2509957"/>
              <a:ext cx="4233066" cy="166199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fi-FI" sz="1700" dirty="0" smtClean="0"/>
                <a:t>Demokrasi Langsung</a:t>
              </a:r>
            </a:p>
            <a:p>
              <a:pPr marL="342900" indent="-342900">
                <a:buAutoNum type="arabicPeriod"/>
              </a:pPr>
              <a:r>
                <a:rPr lang="fi-FI" sz="1700" dirty="0" smtClean="0"/>
                <a:t>Demokrasi </a:t>
              </a:r>
              <a:r>
                <a:rPr lang="fi-FI" sz="1700" dirty="0"/>
                <a:t>Tidak Langsung atau </a:t>
              </a:r>
              <a:r>
                <a:rPr lang="fi-FI" sz="1700" dirty="0" smtClean="0"/>
                <a:t>Perwakilan</a:t>
              </a:r>
              <a:endParaRPr lang="en-US" sz="1700" i="1" dirty="0" smtClean="0"/>
            </a:p>
            <a:p>
              <a:pPr marL="342900" indent="-342900">
                <a:buAutoNum type="arabicPeriod"/>
              </a:pPr>
              <a:r>
                <a:rPr lang="fi-FI" sz="1700" dirty="0" smtClean="0"/>
                <a:t>Demokrasi </a:t>
              </a:r>
              <a:r>
                <a:rPr lang="fi-FI" sz="1700" dirty="0"/>
                <a:t>Perwakilan dengan Sistem Pengawasan</a:t>
              </a:r>
              <a:r>
                <a:rPr lang="id-ID" sz="1700" dirty="0"/>
                <a:t> </a:t>
              </a:r>
              <a:r>
                <a:rPr lang="fi-FI" sz="1700" dirty="0"/>
                <a:t>Langsung dari Rakyat atau </a:t>
              </a:r>
              <a:r>
                <a:rPr lang="fi-FI" sz="1700" dirty="0" smtClean="0"/>
                <a:t>Referendum</a:t>
              </a:r>
              <a:endParaRPr lang="en-US" sz="17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436326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186534" y="1507155"/>
              <a:ext cx="4233066" cy="92333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t-IT" sz="1800" dirty="0"/>
                <a:t>Berdasarkan cara menyampaikan pendapat, </a:t>
              </a:r>
              <a:r>
                <a:rPr lang="it-IT" sz="1800" dirty="0" smtClean="0"/>
                <a:t>demokrasi dapat </a:t>
              </a:r>
              <a:r>
                <a:rPr lang="it-IT" sz="1800" dirty="0"/>
                <a:t>dibedakan sebagai berikut.</a:t>
              </a:r>
              <a:endParaRPr lang="id-ID" sz="1600" dirty="0"/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9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1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2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23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4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Rectangle 27"/>
          <p:cNvSpPr/>
          <p:nvPr/>
        </p:nvSpPr>
        <p:spPr>
          <a:xfrm>
            <a:off x="1225685" y="772509"/>
            <a:ext cx="7525942" cy="457489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75" tIns="14288" rIns="28575" bIns="14288" rtlCol="0" anchor="ctr"/>
          <a:lstStyle/>
          <a:p>
            <a:pPr indent="153918"/>
            <a:r>
              <a:rPr lang="id-ID" sz="2600" dirty="0"/>
              <a:t>1. Makna Demokrasi</a:t>
            </a:r>
          </a:p>
        </p:txBody>
      </p:sp>
    </p:spTree>
    <p:extLst>
      <p:ext uri="{BB962C8B-B14F-4D97-AF65-F5344CB8AC3E}">
        <p14:creationId xmlns:p14="http://schemas.microsoft.com/office/powerpoint/2010/main" val="60416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73218" y="1266071"/>
            <a:ext cx="8324630" cy="3802164"/>
            <a:chOff x="673218" y="1266071"/>
            <a:chExt cx="8324630" cy="38021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52670" r="8648"/>
            <a:stretch/>
          </p:blipFill>
          <p:spPr>
            <a:xfrm>
              <a:off x="4837359" y="1266071"/>
              <a:ext cx="3914267" cy="380216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73218" y="1948233"/>
              <a:ext cx="3898781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Berdasarkan wewenang dan hubungan </a:t>
              </a:r>
              <a:r>
                <a:rPr lang="id-ID" sz="1800" dirty="0" smtClean="0"/>
                <a:t>antaralat kelengkapan </a:t>
              </a:r>
              <a:r>
                <a:rPr lang="id-ID" sz="1800" dirty="0"/>
                <a:t>negara, demokrasi </a:t>
              </a:r>
              <a:r>
                <a:rPr lang="id-ID" sz="1800" dirty="0" smtClean="0"/>
                <a:t>dibedakan </a:t>
              </a:r>
              <a:r>
                <a:rPr lang="id-ID" sz="1800" dirty="0"/>
                <a:t>menjadi </a:t>
              </a:r>
              <a:r>
                <a:rPr lang="id-ID" sz="1800" dirty="0" smtClean="0"/>
                <a:t>demokrasi parlementer dan demokrasi presidensiil.</a:t>
              </a:r>
              <a:endParaRPr lang="en-US" sz="1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960338" y="330245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Hakikat Demokrasi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199" y="676456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Rectangle 27"/>
          <p:cNvSpPr/>
          <p:nvPr/>
        </p:nvSpPr>
        <p:spPr>
          <a:xfrm>
            <a:off x="1225685" y="772509"/>
            <a:ext cx="7525942" cy="457489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75" tIns="14288" rIns="28575" bIns="14288" rtlCol="0" anchor="ctr"/>
          <a:lstStyle/>
          <a:p>
            <a:pPr indent="153918"/>
            <a:r>
              <a:rPr lang="id-ID" sz="2600" dirty="0"/>
              <a:t>1. Makna Demokrasi</a:t>
            </a:r>
          </a:p>
        </p:txBody>
      </p:sp>
    </p:spTree>
    <p:extLst>
      <p:ext uri="{BB962C8B-B14F-4D97-AF65-F5344CB8AC3E}">
        <p14:creationId xmlns:p14="http://schemas.microsoft.com/office/powerpoint/2010/main" val="62476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11851</TotalTime>
  <Words>881</Words>
  <Application>Microsoft Office PowerPoint</Application>
  <PresentationFormat>On-screen Show (16:9)</PresentationFormat>
  <Paragraphs>175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Elisa Putri Andini</cp:lastModifiedBy>
  <cp:revision>1607</cp:revision>
  <dcterms:created xsi:type="dcterms:W3CDTF">2015-03-16T01:18:35Z</dcterms:created>
  <dcterms:modified xsi:type="dcterms:W3CDTF">2017-10-30T02:02:59Z</dcterms:modified>
</cp:coreProperties>
</file>